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9" r:id="rId10"/>
    <p:sldId id="270" r:id="rId11"/>
    <p:sldId id="271" r:id="rId12"/>
    <p:sldId id="265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Trocchi" panose="020B0604020202020204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Alegreya Sans SC Bold Bold" panose="020B0604020202020204" charset="0"/>
      <p:regular r:id="rId20"/>
    </p:embeddedFont>
    <p:embeddedFont>
      <p:font typeface="Arimo Bold" panose="020B0604020202020204" charset="0"/>
      <p:regular r:id="rId21"/>
    </p:embeddedFont>
    <p:embeddedFont>
      <p:font typeface="Alegreya Sans SC Bold" panose="020B0604020202020204" charset="0"/>
      <p:regular r:id="rId22"/>
    </p:embeddedFont>
    <p:embeddedFont>
      <p:font typeface="Alegreya Sans SC Black" panose="020B0604020202020204" charset="0"/>
      <p:regular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9" y="3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  <a:prstGeom prst="rect">
            <a:avLst/>
          </a:prstGeom>
        </p:spPr>
        <p:txBody>
          <a:bodyPr anchor="b"/>
          <a:lstStyle>
            <a:lvl1pPr>
              <a:defRPr sz="81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5238477" y="2688337"/>
            <a:ext cx="1485899" cy="4571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3427964" y="4841748"/>
            <a:ext cx="5801868" cy="466344"/>
          </a:xfrm>
        </p:spPr>
        <p:txBody>
          <a:bodyPr/>
          <a:lstStyle>
            <a:lvl1pPr>
              <a:defRPr sz="15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6513" y="438913"/>
            <a:ext cx="1257299" cy="1151531"/>
          </a:xfrm>
        </p:spPr>
        <p:txBody>
          <a:bodyPr/>
          <a:lstStyle>
            <a:lvl1pPr>
              <a:defRPr sz="4200" b="0" i="0"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6" y="7454891"/>
            <a:ext cx="13238486" cy="8501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6" y="830499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3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1591056"/>
            <a:ext cx="13249656" cy="2057400"/>
          </a:xfrm>
          <a:prstGeom prst="rect">
            <a:avLst/>
          </a:prstGeo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8217" y="5321808"/>
            <a:ext cx="13238489" cy="3717036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1347443" y="895151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14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4572594" y="3943950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14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1470776"/>
            <a:ext cx="12691475" cy="4047374"/>
          </a:xfrm>
          <a:prstGeom prst="rect">
            <a:avLst/>
          </a:prstGeo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2918918" y="5519981"/>
            <a:ext cx="11588658" cy="51326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1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7"/>
            <a:ext cx="13238489" cy="1496787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5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3560288"/>
            <a:ext cx="13298435" cy="2729484"/>
          </a:xfrm>
          <a:prstGeom prst="rect">
            <a:avLst/>
          </a:prstGeo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43800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1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1"/>
            <a:ext cx="4693752" cy="864392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1" y="4769646"/>
            <a:ext cx="4693752" cy="427093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1"/>
            <a:ext cx="4718070" cy="864392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6"/>
            <a:ext cx="4718070" cy="427093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0051" y="3892548"/>
            <a:ext cx="4741544" cy="87709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0051" y="4769646"/>
            <a:ext cx="4741544" cy="427093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77487" y="3905250"/>
            <a:ext cx="48846" cy="513533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63736" y="3905250"/>
            <a:ext cx="0" cy="513533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0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  <a:prstGeom prst="rect">
            <a:avLst/>
          </a:prstGeom>
        </p:spPr>
        <p:txBody>
          <a:bodyPr anchor="ctr" anchorCtr="0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8"/>
            <a:ext cx="4575657" cy="864390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28" y="3916374"/>
            <a:ext cx="4036863" cy="23761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61"/>
            <a:ext cx="4575657" cy="137692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3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5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3298" y="7663662"/>
            <a:ext cx="4575657" cy="136886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5150" y="6799263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5150" y="7663661"/>
            <a:ext cx="4575657" cy="1376921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76368" y="3905251"/>
            <a:ext cx="2" cy="5192717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711028" y="3905251"/>
            <a:ext cx="0" cy="5192717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2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892550"/>
            <a:ext cx="13238489" cy="5137152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44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65135" y="1917700"/>
            <a:ext cx="2162351" cy="7122887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698"/>
            <a:ext cx="9384038" cy="712288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4"/>
            <a:ext cx="13238489" cy="1060446"/>
          </a:xfrm>
          <a:prstGeom prst="rect">
            <a:avLst/>
          </a:prstGeom>
        </p:spPr>
        <p:txBody>
          <a:bodyPr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5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4" y="4018788"/>
            <a:ext cx="6515100" cy="3429000"/>
          </a:xfrm>
          <a:prstGeom prst="rect">
            <a:avLst/>
          </a:prstGeom>
        </p:spPr>
        <p:txBody>
          <a:bodyPr anchor="ctr" anchorCtr="0"/>
          <a:lstStyle>
            <a:lvl1pPr algn="l">
              <a:defRPr sz="6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1864" y="4018788"/>
            <a:ext cx="5637276" cy="3429000"/>
          </a:xfrm>
        </p:spPr>
        <p:txBody>
          <a:bodyPr anchor="ctr" anchorCtr="0"/>
          <a:lstStyle>
            <a:lvl1pPr marL="0" indent="0" algn="l">
              <a:buNone/>
              <a:defRPr sz="3000" cap="all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5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8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1453896"/>
            <a:ext cx="13238489" cy="1056132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42048" cy="512445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164" y="3905250"/>
            <a:ext cx="7242048" cy="512445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53896"/>
            <a:ext cx="13238489" cy="10561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9060"/>
            <a:ext cx="724204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97672"/>
            <a:ext cx="7242048" cy="426567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164" y="3909060"/>
            <a:ext cx="724204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7" y="4781882"/>
            <a:ext cx="7237740" cy="42814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0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217" y="1453896"/>
            <a:ext cx="13238489" cy="1056132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7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9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1947672"/>
            <a:ext cx="4189739" cy="2395728"/>
          </a:xfrm>
          <a:prstGeom prst="rect">
            <a:avLst/>
          </a:prstGeo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513" y="2171700"/>
            <a:ext cx="7793996" cy="6858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0" y="4693921"/>
            <a:ext cx="4189739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539998"/>
            <a:ext cx="5790389" cy="26035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3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382" y="1"/>
            <a:ext cx="18290382" cy="10292333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141" y="9587485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6676" y="9587484"/>
            <a:ext cx="5801868" cy="4663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4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3814" y="1593814"/>
            <a:ext cx="16694186" cy="8693186"/>
            <a:chOff x="0" y="0"/>
            <a:chExt cx="22258914" cy="115909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42000"/>
            </a:blip>
            <a:srcRect t="10920" b="10920"/>
            <a:stretch>
              <a:fillRect/>
            </a:stretch>
          </p:blipFill>
          <p:spPr>
            <a:xfrm>
              <a:off x="0" y="0"/>
              <a:ext cx="22258914" cy="115909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-5400000">
            <a:off x="13431844" y="5421270"/>
            <a:ext cx="8693186" cy="103827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5" name="TextBox 5"/>
          <p:cNvSpPr txBox="1"/>
          <p:nvPr/>
        </p:nvSpPr>
        <p:spPr>
          <a:xfrm>
            <a:off x="1814834" y="284142"/>
            <a:ext cx="13767989" cy="85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МИНИСТЕРСТВО ОБРАЗОВАНИЯ </a:t>
            </a:r>
            <a:r>
              <a:rPr lang="ru-RU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И МОЛОДЕЖНОЙ ПОЛИТИКИ</a:t>
            </a: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СВЕРДЛОВСКОЙ ОБЛАСТИ</a:t>
            </a:r>
          </a:p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ГАПОУ СО «ЕКАТЕРИНБУРГСКИЙ КОЛЛЕДЖ ТРАНСПОРТНОГО СТРОИТЕЛЬСТВА»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593814" cy="1593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814834" y="2651126"/>
            <a:ext cx="15056727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3"/>
              </a:lnSpc>
            </a:pP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Разработка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и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создание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программы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для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</a:t>
            </a:r>
            <a:r>
              <a:rPr lang="ru-RU" sz="11503" spc="-414" dirty="0" smtClean="0">
                <a:solidFill>
                  <a:srgbClr val="F0F0EE"/>
                </a:solidFill>
                <a:latin typeface="Alegreya Sans SC Bold Bold"/>
              </a:rPr>
              <a:t>Автопарка</a:t>
            </a:r>
            <a:endParaRPr lang="en-US" sz="11503" spc="-414" dirty="0">
              <a:solidFill>
                <a:srgbClr val="F0F0EE"/>
              </a:solidFill>
              <a:latin typeface="Alegreya Sans SC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85874" y="152169"/>
            <a:ext cx="1022067" cy="1289476"/>
            <a:chOff x="0" y="0"/>
            <a:chExt cx="1362756" cy="17193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/>
            <a:srcRect t="10179" b="10179"/>
            <a:stretch>
              <a:fillRect/>
            </a:stretch>
          </p:blipFill>
          <p:spPr>
            <a:xfrm>
              <a:off x="0" y="0"/>
              <a:ext cx="1362756" cy="171930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814834" y="8088094"/>
            <a:ext cx="9831178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Работу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 </a:t>
            </a:r>
            <a:r>
              <a:rPr lang="en-US" sz="2671" dirty="0" err="1">
                <a:solidFill>
                  <a:srgbClr val="FFFFFF"/>
                </a:solidFill>
                <a:latin typeface="Trocchi"/>
              </a:rPr>
              <a:t>выполнил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</a:t>
            </a:r>
            <a:r>
              <a:rPr lang="ru-RU" sz="2671" dirty="0" err="1" smtClean="0">
                <a:solidFill>
                  <a:srgbClr val="FFFFFF"/>
                </a:solidFill>
                <a:latin typeface="Trocchi"/>
              </a:rPr>
              <a:t>Юнгман</a:t>
            </a:r>
            <a:r>
              <a:rPr lang="ru-RU" sz="2671" dirty="0" smtClean="0">
                <a:solidFill>
                  <a:srgbClr val="FFFFFF"/>
                </a:solidFill>
                <a:latin typeface="Trocchi"/>
              </a:rPr>
              <a:t> К.Н.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Руководитель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</a:t>
            </a:r>
            <a:r>
              <a:rPr lang="ru-RU" sz="2671" dirty="0">
                <a:solidFill>
                  <a:srgbClr val="FFFFFF"/>
                </a:solidFill>
                <a:latin typeface="Trocchi"/>
              </a:rPr>
              <a:t>Мирошниченко Г.В.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Группа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Пр-31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11" name="Group 11"/>
          <p:cNvGrpSpPr/>
          <p:nvPr/>
        </p:nvGrpSpPr>
        <p:grpSpPr>
          <a:xfrm>
            <a:off x="0" y="7522183"/>
            <a:ext cx="7541480" cy="448676"/>
            <a:chOff x="0" y="0"/>
            <a:chExt cx="9605948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69456" y="7522183"/>
            <a:ext cx="7541480" cy="448676"/>
            <a:chOff x="0" y="0"/>
            <a:chExt cx="960594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Вкладка с водителями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3053067" y="4000500"/>
            <a:ext cx="49011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Добавление водителя с параметрами </a:t>
            </a:r>
            <a:r>
              <a:rPr lang="ru-RU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Имени,автобуса</a:t>
            </a:r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и маршрута</a:t>
            </a:r>
            <a:endParaRPr lang="ru-RU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9373" b="46032"/>
          <a:stretch/>
        </p:blipFill>
        <p:spPr>
          <a:xfrm>
            <a:off x="439826" y="3086100"/>
            <a:ext cx="6498891" cy="6276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7030" b="46074"/>
          <a:stretch/>
        </p:blipFill>
        <p:spPr>
          <a:xfrm>
            <a:off x="6923397" y="3171570"/>
            <a:ext cx="6096000" cy="6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Режим пассажира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3053067" y="4000500"/>
            <a:ext cx="49011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Режим пассажира нуждается в доработке, пока здесь есть вывод из базы всех добавленных маршрутов</a:t>
            </a:r>
            <a:endParaRPr lang="ru-RU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644" b="62345"/>
          <a:stretch/>
        </p:blipFill>
        <p:spPr>
          <a:xfrm>
            <a:off x="4953000" y="3695700"/>
            <a:ext cx="750741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76817" y="1028700"/>
            <a:ext cx="8111183" cy="9258300"/>
          </a:xfrm>
          <a:prstGeom prst="rect">
            <a:avLst/>
          </a:prstGeom>
          <a:solidFill>
            <a:srgbClr val="45AD7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364903" y="5657850"/>
            <a:ext cx="7923097" cy="44765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15987961" y="2868492"/>
            <a:ext cx="4114800" cy="435217"/>
            <a:chOff x="0" y="0"/>
            <a:chExt cx="5403302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5403302" cy="69850"/>
            </a:xfrm>
            <a:custGeom>
              <a:avLst/>
              <a:gdLst/>
              <a:ahLst/>
              <a:cxnLst/>
              <a:rect l="l" t="t" r="r" b="b"/>
              <a:pathLst>
                <a:path w="5403302" h="69850">
                  <a:moveTo>
                    <a:pt x="51124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403302" y="69850"/>
                  </a:lnTo>
                  <a:lnTo>
                    <a:pt x="54033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8985" y="1794140"/>
            <a:ext cx="7540421" cy="7001196"/>
            <a:chOff x="0" y="0"/>
            <a:chExt cx="4988796" cy="4632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8795" cy="4632041"/>
            </a:xfrm>
            <a:custGeom>
              <a:avLst/>
              <a:gdLst/>
              <a:ahLst/>
              <a:cxnLst/>
              <a:rect l="l" t="t" r="r" b="b"/>
              <a:pathLst>
                <a:path w="4988795" h="4632041">
                  <a:moveTo>
                    <a:pt x="4864335" y="4632041"/>
                  </a:moveTo>
                  <a:lnTo>
                    <a:pt x="124460" y="4632041"/>
                  </a:lnTo>
                  <a:cubicBezTo>
                    <a:pt x="55880" y="4632041"/>
                    <a:pt x="0" y="4576161"/>
                    <a:pt x="0" y="45075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4336" y="0"/>
                  </a:lnTo>
                  <a:cubicBezTo>
                    <a:pt x="4932916" y="0"/>
                    <a:pt x="4988795" y="55880"/>
                    <a:pt x="4988795" y="124460"/>
                  </a:cubicBezTo>
                  <a:lnTo>
                    <a:pt x="4988795" y="4507581"/>
                  </a:lnTo>
                  <a:cubicBezTo>
                    <a:pt x="4988795" y="4576161"/>
                    <a:pt x="4932916" y="4632041"/>
                    <a:pt x="4864336" y="4632041"/>
                  </a:cubicBez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49065" y="1027285"/>
            <a:ext cx="3852557" cy="35828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62746" y="1665316"/>
            <a:ext cx="8281254" cy="1420784"/>
            <a:chOff x="0" y="0"/>
            <a:chExt cx="6673555" cy="1144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1662275"/>
            <a:ext cx="1423825" cy="1423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5884" y="5776088"/>
            <a:ext cx="3852557" cy="358287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62746" y="3909898"/>
            <a:ext cx="8281254" cy="1420784"/>
            <a:chOff x="0" y="0"/>
            <a:chExt cx="6673555" cy="11449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0947" y="4156067"/>
            <a:ext cx="7604852" cy="98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Расширение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настройки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интерфейса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57493" y="3909898"/>
            <a:ext cx="1423825" cy="14238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14400" y="6134100"/>
            <a:ext cx="8281254" cy="1420784"/>
            <a:chOff x="0" y="0"/>
            <a:chExt cx="6673555" cy="11449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6143702"/>
            <a:ext cx="1423825" cy="142382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544574" y="1871282"/>
            <a:ext cx="849663" cy="90630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472885" y="4183435"/>
            <a:ext cx="993040" cy="8534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431707" y="6453760"/>
            <a:ext cx="1057433" cy="80066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01621" y="2513471"/>
            <a:ext cx="7926131" cy="21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88"/>
              </a:lnSpc>
            </a:pPr>
            <a:r>
              <a:rPr lang="en-US" sz="9620">
                <a:solidFill>
                  <a:srgbClr val="FFFFFF"/>
                </a:solidFill>
                <a:latin typeface="HK Grotesk Bold"/>
              </a:rPr>
              <a:t>Перспективы разработки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200" y="1638300"/>
            <a:ext cx="760485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Добавление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большего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 smtClean="0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ru-RU" sz="3926" dirty="0" smtClean="0">
                <a:solidFill>
                  <a:srgbClr val="000000"/>
                </a:solidFill>
                <a:latin typeface="HK Grotesk Light Bold"/>
              </a:rPr>
              <a:t>, подкл</a:t>
            </a:r>
            <a:r>
              <a:rPr lang="ru-RU" sz="3926" dirty="0" smtClean="0">
                <a:solidFill>
                  <a:srgbClr val="000000"/>
                </a:solidFill>
                <a:latin typeface="HK Grotesk Light Bold"/>
              </a:rPr>
              <a:t>ючение </a:t>
            </a:r>
            <a:r>
              <a:rPr lang="en-US" sz="3926" dirty="0" smtClean="0">
                <a:solidFill>
                  <a:srgbClr val="000000"/>
                </a:solidFill>
                <a:latin typeface="HK Grotesk Light Bold"/>
              </a:rPr>
              <a:t>API</a:t>
            </a:r>
            <a:endParaRPr lang="en-US" sz="3926" dirty="0">
              <a:solidFill>
                <a:srgbClr val="000000"/>
              </a:solidFill>
              <a:latin typeface="HK Grotesk Ligh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3000" y="6210300"/>
            <a:ext cx="760485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Оптимизация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кода</a:t>
            </a:r>
            <a:r>
              <a:rPr lang="ru-RU" sz="3926" dirty="0">
                <a:solidFill>
                  <a:srgbClr val="000000"/>
                </a:solidFill>
                <a:latin typeface="HK Grotesk Light Bold"/>
              </a:rPr>
              <a:t>, редактирование базы данных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5571" y="0"/>
            <a:ext cx="16163729" cy="6856548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479104" y="568525"/>
            <a:ext cx="11329791" cy="97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6843">
                <a:solidFill>
                  <a:srgbClr val="F0F0EE"/>
                </a:solidFill>
                <a:latin typeface="HK Grotesk Bold"/>
              </a:rPr>
              <a:t>О разработке</a:t>
            </a:r>
          </a:p>
        </p:txBody>
      </p:sp>
      <p:sp>
        <p:nvSpPr>
          <p:cNvPr id="4" name="AutoShape 4"/>
          <p:cNvSpPr/>
          <p:nvPr/>
        </p:nvSpPr>
        <p:spPr>
          <a:xfrm>
            <a:off x="8218291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5" name="AutoShape 5"/>
          <p:cNvSpPr/>
          <p:nvPr/>
        </p:nvSpPr>
        <p:spPr>
          <a:xfrm>
            <a:off x="12962365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6" name="AutoShape 6"/>
          <p:cNvSpPr/>
          <p:nvPr/>
        </p:nvSpPr>
        <p:spPr>
          <a:xfrm>
            <a:off x="3495038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grpSp>
        <p:nvGrpSpPr>
          <p:cNvPr id="7" name="Group 7"/>
          <p:cNvGrpSpPr/>
          <p:nvPr/>
        </p:nvGrpSpPr>
        <p:grpSpPr>
          <a:xfrm>
            <a:off x="575409" y="879305"/>
            <a:ext cx="5022158" cy="298790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94142" y="879305"/>
            <a:ext cx="5195182" cy="309084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818653" y="6804242"/>
            <a:ext cx="1271061" cy="13557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431401" y="6823076"/>
            <a:ext cx="1533713" cy="13181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3151024" y="6856548"/>
            <a:ext cx="1450878" cy="11456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3905" y="2106714"/>
            <a:ext cx="14988705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Программа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предоставлении информации от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Автопарка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.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Продукт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позволяет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ru-RU" sz="3424" dirty="0" smtClean="0">
                <a:solidFill>
                  <a:srgbClr val="F0F0EE"/>
                </a:solidFill>
                <a:latin typeface="Arimo Bold"/>
              </a:rPr>
              <a:t>увидеть информацию про водителей их</a:t>
            </a:r>
            <a:r>
              <a:rPr lang="en-US" sz="3424" dirty="0" smtClean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номера машин </a:t>
            </a:r>
            <a:r>
              <a:rPr lang="ru-RU" sz="3424" dirty="0" smtClean="0">
                <a:solidFill>
                  <a:srgbClr val="F0F0EE"/>
                </a:solidFill>
                <a:latin typeface="Arimo Bold"/>
              </a:rPr>
              <a:t>и маршрутов</a:t>
            </a:r>
            <a:r>
              <a:rPr lang="en-US" sz="3424" dirty="0" smtClean="0">
                <a:solidFill>
                  <a:srgbClr val="F0F0EE"/>
                </a:solidFill>
                <a:latin typeface="Arimo"/>
              </a:rPr>
              <a:t>.</a:t>
            </a:r>
            <a:endParaRPr lang="en-US" sz="3424" dirty="0">
              <a:solidFill>
                <a:srgbClr val="F0F0EE"/>
              </a:solidFill>
              <a:latin typeface="Arimo"/>
            </a:endParaRPr>
          </a:p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Данная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разработка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-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это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программный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комплекс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,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предназначенный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отслеживания </a:t>
            </a:r>
            <a:r>
              <a:rPr lang="ru-RU" sz="3424" dirty="0" err="1">
                <a:solidFill>
                  <a:srgbClr val="F0F0EE"/>
                </a:solidFill>
                <a:latin typeface="Arimo"/>
              </a:rPr>
              <a:t>информации,про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автобусы и их маршруты</a:t>
            </a:r>
            <a:endParaRPr lang="en-US" sz="3424" dirty="0">
              <a:solidFill>
                <a:srgbClr val="F0F0EE"/>
              </a:solidFill>
              <a:latin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2850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0F0EE"/>
                </a:solidFill>
                <a:latin typeface="HK Grotesk Light Bold"/>
              </a:rPr>
              <a:t>Основной учет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6102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0F0EE"/>
                </a:solidFill>
                <a:latin typeface="HK Grotesk Light Bold"/>
              </a:rPr>
              <a:t>Система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0177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0F0EE"/>
                </a:solidFill>
                <a:latin typeface="HK Grotesk Light Bold"/>
              </a:rPr>
              <a:t>Картотека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9300" cy="531862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88721" y="693277"/>
            <a:ext cx="11150350" cy="114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0"/>
              </a:lnSpc>
            </a:pPr>
            <a:r>
              <a:rPr lang="en-US" sz="8510" spc="-170">
                <a:solidFill>
                  <a:srgbClr val="F0F0EE"/>
                </a:solidFill>
                <a:latin typeface="HK Grotesk Bold"/>
              </a:rPr>
              <a:t>Цели и задачи проекта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721" y="2523686"/>
            <a:ext cx="11960924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0"/>
              </a:lnSpc>
            </a:pP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Целью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является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разработка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программы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для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системы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 err="1">
                <a:solidFill>
                  <a:srgbClr val="17242D"/>
                </a:solidFill>
                <a:latin typeface="HK Grotesk Light Bold"/>
              </a:rPr>
              <a:t>Автопарковых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 smtClean="0">
                <a:solidFill>
                  <a:srgbClr val="17242D"/>
                </a:solidFill>
                <a:latin typeface="HK Grotesk Light Bold"/>
              </a:rPr>
              <a:t>процессов</a:t>
            </a:r>
            <a:r>
              <a:rPr lang="ru-RU" sz="3523" dirty="0" smtClean="0">
                <a:solidFill>
                  <a:srgbClr val="17242D"/>
                </a:solidFill>
                <a:latin typeface="HK Grotesk Light Bold"/>
              </a:rPr>
              <a:t> таких как: добавления</a:t>
            </a:r>
            <a:r>
              <a:rPr lang="en-US" sz="3523" dirty="0" smtClean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 smtClean="0">
                <a:solidFill>
                  <a:srgbClr val="17242D"/>
                </a:solidFill>
                <a:latin typeface="HK Grotesk Light Bold"/>
              </a:rPr>
              <a:t>маршрутов, обслуживание по состоянию автобусов, а также вести учет информации о водителях.</a:t>
            </a:r>
            <a:endParaRPr lang="en-US" sz="3523" dirty="0">
              <a:solidFill>
                <a:srgbClr val="17242D"/>
              </a:solidFill>
              <a:latin typeface="HK Grotesk Light Bold"/>
            </a:endParaRPr>
          </a:p>
        </p:txBody>
      </p:sp>
      <p:sp>
        <p:nvSpPr>
          <p:cNvPr id="5" name="TextBox 5"/>
          <p:cNvSpPr txBox="1"/>
          <p:nvPr/>
        </p:nvSpPr>
        <p:spPr>
          <a:xfrm rot="-5400000">
            <a:off x="-1935679" y="6852641"/>
            <a:ext cx="5109793" cy="139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8189">
                <a:solidFill>
                  <a:srgbClr val="45AD7E"/>
                </a:solidFill>
                <a:latin typeface="20db Bold"/>
              </a:rPr>
              <a:t>ЗАДАЧИ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93905" y="1447800"/>
            <a:ext cx="4684495" cy="4265395"/>
            <a:chOff x="0" y="0"/>
            <a:chExt cx="1913890" cy="1742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742663"/>
            </a:xfrm>
            <a:custGeom>
              <a:avLst/>
              <a:gdLst/>
              <a:ahLst/>
              <a:cxnLst/>
              <a:rect l="l" t="t" r="r" b="b"/>
              <a:pathLst>
                <a:path w="1913890" h="1742663">
                  <a:moveTo>
                    <a:pt x="0" y="0"/>
                  </a:moveTo>
                  <a:lnTo>
                    <a:pt x="0" y="1742663"/>
                  </a:lnTo>
                  <a:lnTo>
                    <a:pt x="1913890" y="1742663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681703"/>
                  </a:moveTo>
                  <a:lnTo>
                    <a:pt x="59690" y="1681703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681703"/>
                  </a:lnTo>
                  <a:close/>
                </a:path>
              </a:pathLst>
            </a:custGeom>
            <a:solidFill>
              <a:srgbClr val="FFFFFF">
                <a:alpha val="3686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91343" y="1913354"/>
            <a:ext cx="4605505" cy="837364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1593064"/>
            <a:ext cx="8142232" cy="484417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97180" y="5852044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Изучить актуальную информацию по области данной задачи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7180" y="6651908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средства для разработки программного продукта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7180" y="7399937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наиболее удобный для пользователя дизайн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7180" y="8064531"/>
            <a:ext cx="10677625" cy="91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Учесть требования к задаче и разработать подобранный интерфейс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3050" y="6000165"/>
            <a:ext cx="200025" cy="200025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43050" y="6800029"/>
            <a:ext cx="200025" cy="200025"/>
            <a:chOff x="0" y="0"/>
            <a:chExt cx="1913890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3050" y="7548058"/>
            <a:ext cx="200025" cy="200025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43050" y="8209965"/>
            <a:ext cx="200025" cy="200025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5314"/>
            <a:ext cx="8387304" cy="1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en-US" sz="8098" spc="-161">
                <a:solidFill>
                  <a:srgbClr val="45AD7E"/>
                </a:solidFill>
                <a:latin typeface="HK Grotesk Medium Bold"/>
              </a:rPr>
              <a:t>Функциональные характеристики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7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1D7151"/>
                </a:solidFill>
                <a:latin typeface="HK Grotesk Medium"/>
              </a:rPr>
              <a:t>ПРИВЛЕКАТЕЛЬНОСТЬ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83027" y="2451076"/>
            <a:ext cx="10525483" cy="148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 spc="56">
                <a:solidFill>
                  <a:srgbClr val="17242D"/>
                </a:solidFill>
                <a:latin typeface="HK Grotesk Light"/>
              </a:rPr>
              <a:t>Хороший интерфейс должен быть привлекательным, чтобы доставлять пользователю удовольствие при работе с программным продуктом.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67237" y="4479709"/>
            <a:ext cx="8890199" cy="1785056"/>
            <a:chOff x="0" y="0"/>
            <a:chExt cx="11853599" cy="238007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675"/>
              <a:ext cx="1185359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ЛАКОНИЧНОСТЬ И ПРОСТОТА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7484"/>
              <a:ext cx="11853599" cy="1382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17242D"/>
                  </a:solidFill>
                  <a:latin typeface="HK Grotesk Light"/>
                </a:rPr>
                <a:t>Интерфейс не должен быть перегружен лишней информацией.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83027" y="6818372"/>
            <a:ext cx="9565679" cy="2266421"/>
            <a:chOff x="0" y="66675"/>
            <a:chExt cx="12754239" cy="302189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1275423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СИСТЕМАТИЗАЦИЯ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7484"/>
              <a:ext cx="12754239" cy="2091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Упрощения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и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автоматизации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операций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связанных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с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регистрацией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систематизаций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поиском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и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обработкой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</a:t>
              </a:r>
              <a:r>
                <a:rPr lang="en-US" sz="3000" spc="60" dirty="0" err="1" smtClean="0">
                  <a:solidFill>
                    <a:srgbClr val="17242D"/>
                  </a:solidFill>
                  <a:latin typeface="HK Grotesk Light"/>
                </a:rPr>
                <a:t>данных</a:t>
              </a: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7150"/>
            <a:ext cx="8387304" cy="171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ru-RU" sz="8098" spc="-161" dirty="0">
                <a:solidFill>
                  <a:srgbClr val="45AD7E"/>
                </a:solidFill>
                <a:latin typeface="HK Grotesk Medium Bold"/>
              </a:rPr>
              <a:t>Используемые инструменты</a:t>
            </a:r>
            <a:endParaRPr lang="en-US" sz="8098" spc="-161" dirty="0">
              <a:solidFill>
                <a:srgbClr val="45AD7E"/>
              </a:solidFill>
              <a:latin typeface="HK Grotesk Medium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Navigation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7237" y="4529715"/>
            <a:ext cx="889019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ROOM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sp>
        <p:nvSpPr>
          <p:cNvPr id="15" name="Прямоугольник 14"/>
          <p:cNvSpPr/>
          <p:nvPr/>
        </p:nvSpPr>
        <p:spPr>
          <a:xfrm>
            <a:off x="4920703" y="6743700"/>
            <a:ext cx="2900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pc="-84" dirty="0" err="1" smtClean="0">
                <a:solidFill>
                  <a:srgbClr val="1D7151"/>
                </a:solidFill>
                <a:latin typeface="HK Grotesk Medium"/>
              </a:rPr>
              <a:t>RadioButton</a:t>
            </a:r>
            <a:endParaRPr lang="ru-RU" sz="4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4920703" y="7543057"/>
            <a:ext cx="20553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pc="-84" dirty="0" smtClean="0">
                <a:solidFill>
                  <a:srgbClr val="1D7151"/>
                </a:solidFill>
                <a:latin typeface="HK Grotesk Medium"/>
              </a:rPr>
              <a:t>Spinner</a:t>
            </a:r>
            <a:endParaRPr lang="ru-RU" sz="4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867237" y="2608846"/>
            <a:ext cx="29177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pc="-84" dirty="0" smtClean="0">
                <a:solidFill>
                  <a:srgbClr val="1D7151"/>
                </a:solidFill>
                <a:latin typeface="HK Grotesk Medium"/>
              </a:rPr>
              <a:t>ViewPages2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11008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197863"/>
            <a:ext cx="14058070" cy="180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Главное окно</a:t>
            </a:r>
          </a:p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программы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>
                <a:solidFill>
                  <a:srgbClr val="17242D"/>
                </a:solidFill>
                <a:latin typeface="HK Grotesk Light Bold"/>
              </a:rPr>
              <a:t>включает в себя: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357" y="3678671"/>
            <a:ext cx="684766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меню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для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навигации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по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 smtClean="0">
                <a:solidFill>
                  <a:srgbClr val="17242D"/>
                </a:solidFill>
                <a:latin typeface="HK Grotesk Light"/>
              </a:rPr>
              <a:t>автопарку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/>
          <a:srcRect l="-359" t="3727" r="359" b="6704"/>
          <a:stretch/>
        </p:blipFill>
        <p:spPr>
          <a:xfrm>
            <a:off x="10960811" y="162871"/>
            <a:ext cx="4519513" cy="88205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213628"/>
            <a:ext cx="1640218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10267" spc="-205" dirty="0" err="1">
                <a:solidFill>
                  <a:srgbClr val="1D7151"/>
                </a:solidFill>
                <a:latin typeface="HK Grotesk Bold"/>
              </a:rPr>
              <a:t>Форма</a:t>
            </a:r>
            <a:r>
              <a:rPr lang="en-US" sz="10267" spc="-205" dirty="0">
                <a:solidFill>
                  <a:srgbClr val="1D7151"/>
                </a:solidFill>
                <a:latin typeface="HK Grotesk Bold"/>
              </a:rPr>
              <a:t> </a:t>
            </a:r>
          </a:p>
          <a:p>
            <a:pPr>
              <a:lnSpc>
                <a:spcPts val="7700"/>
              </a:lnSpc>
            </a:pPr>
            <a:r>
              <a:rPr lang="ru-RU" sz="10267" spc="-205" dirty="0" smtClean="0">
                <a:solidFill>
                  <a:srgbClr val="1D7151"/>
                </a:solidFill>
                <a:latin typeface="HK Grotesk Bold"/>
              </a:rPr>
              <a:t>диспетчер</a:t>
            </a:r>
            <a:endParaRPr lang="en-US" sz="10267" spc="-20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Хранение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и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подсчет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количества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181" dirty="0" smtClean="0">
                <a:solidFill>
                  <a:srgbClr val="17242D"/>
                </a:solidFill>
                <a:latin typeface="HK Grotesk Light Bold"/>
              </a:rPr>
              <a:t>автобусов/маршрутов/водителей</a:t>
            </a:r>
            <a:endParaRPr lang="en-US" sz="3181" dirty="0">
              <a:solidFill>
                <a:srgbClr val="17242D"/>
              </a:solidFill>
              <a:latin typeface="HK Grotesk Light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2678" y="8519563"/>
            <a:ext cx="931830" cy="96038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3533433"/>
            <a:ext cx="6847668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 smtClean="0">
                <a:solidFill>
                  <a:srgbClr val="17242D"/>
                </a:solidFill>
                <a:latin typeface="HK Grotesk Light Bold"/>
              </a:rPr>
              <a:t>Здесь содержится информация о всех автобусах, маршрутах и водителях.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/>
          <a:srcRect t="3810" b="9636"/>
          <a:stretch/>
        </p:blipFill>
        <p:spPr>
          <a:xfrm>
            <a:off x="10058400" y="342900"/>
            <a:ext cx="6028607" cy="113012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Вкладка с автобусами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25166" b="11259"/>
          <a:stretch/>
        </p:blipFill>
        <p:spPr>
          <a:xfrm>
            <a:off x="914400" y="2520948"/>
            <a:ext cx="5299330" cy="7315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5086" b="43295"/>
          <a:stretch/>
        </p:blipFill>
        <p:spPr>
          <a:xfrm>
            <a:off x="6476999" y="2543099"/>
            <a:ext cx="6523527" cy="729304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3000526" y="3172756"/>
            <a:ext cx="4901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Добавление и распределение по </a:t>
            </a:r>
            <a:r>
              <a:rPr lang="ru-RU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амортизации,удаление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из базы данных</a:t>
            </a:r>
            <a:endParaRPr lang="ru-RU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t="24838" b="35844"/>
          <a:stretch/>
        </p:blipFill>
        <p:spPr>
          <a:xfrm>
            <a:off x="12970400" y="5133899"/>
            <a:ext cx="554795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Вкладка с маршрутами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929649" y="4598472"/>
            <a:ext cx="49011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Добавление маршрута с помощью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API</a:t>
            </a:r>
            <a:endParaRPr lang="ru-RU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5830" b="16570"/>
          <a:stretch/>
        </p:blipFill>
        <p:spPr>
          <a:xfrm>
            <a:off x="838200" y="2275043"/>
            <a:ext cx="4767153" cy="80119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4356" b="50001"/>
          <a:stretch/>
        </p:blipFill>
        <p:spPr>
          <a:xfrm>
            <a:off x="5631934" y="2275043"/>
            <a:ext cx="6905264" cy="65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5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71</TotalTime>
  <Words>288</Words>
  <Application>Microsoft Office PowerPoint</Application>
  <PresentationFormat>Произвольный</PresentationFormat>
  <Paragraphs>54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HK Grotesk Light Bold</vt:lpstr>
      <vt:lpstr>HK Grotesk Medium</vt:lpstr>
      <vt:lpstr>Arimo</vt:lpstr>
      <vt:lpstr>Trocchi</vt:lpstr>
      <vt:lpstr>HK Grotesk Light</vt:lpstr>
      <vt:lpstr>Century Gothic</vt:lpstr>
      <vt:lpstr>HK Grotesk Bold</vt:lpstr>
      <vt:lpstr>Alegreya Sans SC Bold Bold</vt:lpstr>
      <vt:lpstr>20db Bold</vt:lpstr>
      <vt:lpstr>HK Grotesk Medium Bold</vt:lpstr>
      <vt:lpstr>Arimo Bold</vt:lpstr>
      <vt:lpstr>Alegreya Sans SC Bold</vt:lpstr>
      <vt:lpstr>Alegreya Sans SC Black</vt:lpstr>
      <vt:lpstr>Wingdings 3</vt:lpstr>
      <vt:lpstr>Arial</vt:lpstr>
      <vt:lpstr>Совет директоров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Вкладка с автобусами </vt:lpstr>
      <vt:lpstr>Вкладка с маршрутами </vt:lpstr>
      <vt:lpstr>Вкладка с водителями </vt:lpstr>
      <vt:lpstr> Режим пассажира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Frosted Music Brand Guidelines Presentation</dc:title>
  <dc:creator>pr305a01</dc:creator>
  <cp:lastModifiedBy>Ноутбук</cp:lastModifiedBy>
  <cp:revision>10</cp:revision>
  <dcterms:created xsi:type="dcterms:W3CDTF">2006-08-16T00:00:00Z</dcterms:created>
  <dcterms:modified xsi:type="dcterms:W3CDTF">2025-12-15T05:28:04Z</dcterms:modified>
  <dc:identifier>DADq6QgwR64</dc:identifier>
</cp:coreProperties>
</file>